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9" r:id="rId4"/>
    <p:sldId id="261" r:id="rId5"/>
    <p:sldId id="262" r:id="rId6"/>
    <p:sldId id="263" r:id="rId7"/>
    <p:sldId id="267" r:id="rId8"/>
    <p:sldId id="266" r:id="rId9"/>
    <p:sldId id="264" r:id="rId10"/>
    <p:sldId id="274" r:id="rId11"/>
    <p:sldId id="268" r:id="rId12"/>
    <p:sldId id="275" r:id="rId13"/>
    <p:sldId id="269" r:id="rId14"/>
    <p:sldId id="270" r:id="rId15"/>
    <p:sldId id="271" r:id="rId16"/>
    <p:sldId id="276" r:id="rId17"/>
    <p:sldId id="277" r:id="rId18"/>
    <p:sldId id="278" r:id="rId19"/>
    <p:sldId id="282" r:id="rId20"/>
    <p:sldId id="280" r:id="rId21"/>
    <p:sldId id="304" r:id="rId22"/>
    <p:sldId id="281" r:id="rId23"/>
    <p:sldId id="283" r:id="rId24"/>
    <p:sldId id="284" r:id="rId25"/>
    <p:sldId id="298" r:id="rId26"/>
    <p:sldId id="299" r:id="rId27"/>
    <p:sldId id="302" r:id="rId28"/>
    <p:sldId id="301" r:id="rId29"/>
    <p:sldId id="303" r:id="rId30"/>
    <p:sldId id="305" r:id="rId31"/>
    <p:sldId id="285" r:id="rId32"/>
    <p:sldId id="288" r:id="rId33"/>
    <p:sldId id="306" r:id="rId34"/>
    <p:sldId id="289" r:id="rId35"/>
    <p:sldId id="290" r:id="rId36"/>
    <p:sldId id="292" r:id="rId37"/>
    <p:sldId id="297" r:id="rId38"/>
    <p:sldId id="293" r:id="rId39"/>
    <p:sldId id="294" r:id="rId40"/>
    <p:sldId id="296" r:id="rId41"/>
    <p:sldId id="295" r:id="rId42"/>
    <p:sldId id="300" r:id="rId43"/>
    <p:sldId id="272" r:id="rId44"/>
    <p:sldId id="258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7609" autoAdjust="0"/>
  </p:normalViewPr>
  <p:slideViewPr>
    <p:cSldViewPr snapToGrid="0">
      <p:cViewPr varScale="1">
        <p:scale>
          <a:sx n="125" d="100"/>
          <a:sy n="125" d="100"/>
        </p:scale>
        <p:origin x="166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E6B965-0776-4A74-8599-88A19B200DE0}" type="datetimeFigureOut">
              <a:rPr lang="en-GB" smtClean="0"/>
              <a:t>11/08/2022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AD24D9-5BBD-41E5-B6F3-187E5072B6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541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my chosen way to talk to you about cities; based on my own interests… </a:t>
            </a:r>
          </a:p>
          <a:p>
            <a:endParaRPr lang="en-GB" dirty="0"/>
          </a:p>
          <a:p>
            <a:r>
              <a:rPr lang="en-GB" dirty="0"/>
              <a:t>But you can think of lots of different ways of viewing cities and data used to interact with them;</a:t>
            </a:r>
          </a:p>
          <a:p>
            <a:pPr marL="171450" indent="-171450">
              <a:buFontTx/>
              <a:buChar char="-"/>
            </a:pPr>
            <a:r>
              <a:rPr lang="en-GB" dirty="0"/>
              <a:t>People who live there</a:t>
            </a:r>
          </a:p>
          <a:p>
            <a:pPr marL="171450" indent="-171450">
              <a:buFontTx/>
              <a:buChar char="-"/>
            </a:pPr>
            <a:r>
              <a:rPr lang="en-GB" dirty="0"/>
              <a:t>Availability of green space/provision of mental health/wellbeing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8468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Lots of ways we can collect location data manually.</a:t>
            </a:r>
          </a:p>
          <a:p>
            <a:endParaRPr lang="en-GB" dirty="0"/>
          </a:p>
          <a:p>
            <a:r>
              <a:rPr lang="en-GB" dirty="0"/>
              <a:t>GPS recorder; records your position, coordinates, use it to find your way</a:t>
            </a:r>
          </a:p>
          <a:p>
            <a:endParaRPr lang="en-GB" dirty="0"/>
          </a:p>
          <a:p>
            <a:r>
              <a:rPr lang="en-GB" dirty="0"/>
              <a:t>Phones have now become daily GPS; google maps…</a:t>
            </a:r>
          </a:p>
          <a:p>
            <a:endParaRPr lang="en-GB" dirty="0"/>
          </a:p>
          <a:p>
            <a:r>
              <a:rPr lang="en-GB" dirty="0"/>
              <a:t>Surveys by Local Data Company to verify location of retailers; challenging at UK scale, not updated regularly enough, privileges certain locations based on sampling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290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OpenStreetMap; a collaborative project for collecting geographic data</a:t>
            </a:r>
          </a:p>
          <a:p>
            <a:endParaRPr lang="en-GB" dirty="0"/>
          </a:p>
          <a:p>
            <a:r>
              <a:rPr lang="en-GB" dirty="0"/>
              <a:t>Really cool way that a community of people with passions for geographic data can help </a:t>
            </a:r>
            <a:r>
              <a:rPr lang="en-GB" dirty="0" err="1"/>
              <a:t>eachother</a:t>
            </a:r>
            <a:r>
              <a:rPr lang="en-GB" dirty="0"/>
              <a:t>; much data involving POIs uses OSM because it’s openly accessible.</a:t>
            </a:r>
          </a:p>
          <a:p>
            <a:endParaRPr lang="en-GB" dirty="0"/>
          </a:p>
          <a:p>
            <a:r>
              <a:rPr lang="en-GB" dirty="0"/>
              <a:t>Not entirely complete, subject to all kinds of issues with who is submitting data and for what locations, accuracy of submissions.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967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Location data that we might not think are being generated by our daily activities; Volunteered Geographic Information (VGI)</a:t>
            </a:r>
          </a:p>
          <a:p>
            <a:endParaRPr lang="en-GB" dirty="0"/>
          </a:p>
          <a:p>
            <a:r>
              <a:rPr lang="en-GB" dirty="0"/>
              <a:t>Social media platforms like Flickr and Twitter generate geo-tagged information</a:t>
            </a:r>
          </a:p>
          <a:p>
            <a:endParaRPr lang="en-GB" dirty="0"/>
          </a:p>
          <a:p>
            <a:r>
              <a:rPr lang="en-GB" dirty="0"/>
              <a:t>Used in research too as often openly accessible through APIs, like the API for Twitter and Flickr</a:t>
            </a:r>
          </a:p>
          <a:p>
            <a:endParaRPr lang="en-GB" dirty="0"/>
          </a:p>
          <a:p>
            <a:r>
              <a:rPr lang="en-GB" dirty="0"/>
              <a:t>Two examples here…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40847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Big companies like SafeGraph use more sophisticated methods; 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Crawling websites of retailers, major brands</a:t>
            </a:r>
          </a:p>
          <a:p>
            <a:pPr marL="171450" indent="-171450">
              <a:buFontTx/>
              <a:buChar char="-"/>
            </a:pPr>
            <a:r>
              <a:rPr lang="en-GB" dirty="0"/>
              <a:t>Using Open APIs to access locations of places, POIs</a:t>
            </a:r>
          </a:p>
          <a:p>
            <a:pPr marL="171450" indent="-171450">
              <a:buFontTx/>
              <a:buChar char="-"/>
            </a:pPr>
            <a:r>
              <a:rPr lang="en-GB" dirty="0"/>
              <a:t>Machine learning to infer characteristics of places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Means they are able to generate much more robust POI datasets, that can be updated much more regularly…</a:t>
            </a:r>
          </a:p>
          <a:p>
            <a:pPr marL="0" indent="0">
              <a:buFontTx/>
              <a:buNone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However, often an issue with data like these is they are expensive, and rarely open source…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7436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HOWEVER!</a:t>
            </a:r>
          </a:p>
          <a:p>
            <a:endParaRPr lang="en-GB" dirty="0"/>
          </a:p>
          <a:p>
            <a:r>
              <a:rPr lang="en-GB" dirty="0"/>
              <a:t>There is some good news; SafeGraph make their data open source for academics, doing research for public good…</a:t>
            </a:r>
          </a:p>
          <a:p>
            <a:endParaRPr lang="en-GB" dirty="0"/>
          </a:p>
          <a:p>
            <a:r>
              <a:rPr lang="en-GB" dirty="0"/>
              <a:t>As a result they have lots of articles published using their data!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67259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is consumer data?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50604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88861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Purpose: to encourage customers to stay loyal to them, through provision of rewards… But also provides a direct way for retailers to better understand their customers, through collection of information about them and their purchasing behaviours. </a:t>
            </a:r>
          </a:p>
          <a:p>
            <a:endParaRPr lang="en-GB" dirty="0"/>
          </a:p>
          <a:p>
            <a:r>
              <a:rPr lang="en-GB" dirty="0"/>
              <a:t>Information about: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 customer; their characteristics, their living arrangements, family etc.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 products; who is buying which products, and to what level of demand 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 geography; where are people coming from to shop in their stores.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Some examples here; major retailers of the UK</a:t>
            </a:r>
          </a:p>
          <a:p>
            <a:pPr marL="0" indent="0">
              <a:buFontTx/>
              <a:buNone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Really cool development is having them on your phone; for someone like me I don’t want to carry lots of them around with me everywhere…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62008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thing we can is infer geography; this from a paper by researchers at UCL</a:t>
            </a:r>
          </a:p>
          <a:p>
            <a:endParaRPr lang="en-GB" dirty="0"/>
          </a:p>
          <a:p>
            <a:r>
              <a:rPr lang="en-GB" dirty="0"/>
              <a:t>It shows how we can use loyalty card data as a direct comparison for census estimates; in this case estimating movement of people within the UK…</a:t>
            </a:r>
          </a:p>
          <a:p>
            <a:endParaRPr lang="en-GB" dirty="0"/>
          </a:p>
          <a:p>
            <a:r>
              <a:rPr lang="en-GB" dirty="0"/>
              <a:t>Loyalty cards help us better understand social processes, and are more effective because data has much better temporal resolution than census.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72520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Loyalty cards have also been used in other fields too; this one from medical geography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8478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Form:</a:t>
            </a:r>
          </a:p>
          <a:p>
            <a:pPr marL="171450" indent="-171450">
              <a:buFontTx/>
              <a:buChar char="-"/>
            </a:pPr>
            <a:r>
              <a:rPr lang="en-GB" dirty="0"/>
              <a:t>TOKYO: Very densely packed, high-rise city</a:t>
            </a:r>
          </a:p>
          <a:p>
            <a:pPr marL="171450" indent="-171450">
              <a:buFontTx/>
              <a:buChar char="-"/>
            </a:pPr>
            <a:r>
              <a:rPr lang="en-GB" dirty="0"/>
              <a:t>BARCELONA: Very distinctive morphology, grid system designed to unite poor and rich in the 1850s, gardens at the centre of each block.</a:t>
            </a:r>
          </a:p>
          <a:p>
            <a:pPr marL="171450" indent="-171450">
              <a:buFontTx/>
              <a:buChar char="-"/>
            </a:pPr>
            <a:r>
              <a:rPr lang="en-GB" dirty="0"/>
              <a:t>SAO PAULO: Divisive urban morphology, urban favela against a luxury hotel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Function:</a:t>
            </a:r>
          </a:p>
          <a:p>
            <a:pPr marL="171450" indent="-171450">
              <a:buFontTx/>
              <a:buChar char="-"/>
            </a:pPr>
            <a:r>
              <a:rPr lang="en-GB" dirty="0"/>
              <a:t>LONDON: Financial capital of UK</a:t>
            </a:r>
          </a:p>
          <a:p>
            <a:pPr marL="171450" indent="-171450">
              <a:buFontTx/>
              <a:buChar char="-"/>
            </a:pPr>
            <a:r>
              <a:rPr lang="en-GB" dirty="0"/>
              <a:t>LIVERPOOL: Cultural city (stags, hen dos), port city</a:t>
            </a:r>
          </a:p>
          <a:p>
            <a:pPr marL="171450" indent="-171450">
              <a:buFontTx/>
              <a:buChar char="-"/>
            </a:pPr>
            <a:r>
              <a:rPr lang="en-GB" dirty="0"/>
              <a:t>BARCELONA: One of the only beach cities of the world, cultural, food.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90340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another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6096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another using loyalty cards with weather data to look at interactions between store sales and the weather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27619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final one I want to talk about is mobility data</a:t>
            </a:r>
          </a:p>
          <a:p>
            <a:endParaRPr lang="en-GB" dirty="0"/>
          </a:p>
          <a:p>
            <a:r>
              <a:rPr lang="en-GB" dirty="0"/>
              <a:t>But what is mobility data…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8770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Can think of it as data describing peoples movement’s through space during normal activities, collected by smartphones…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4179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potential of mobility is huge!</a:t>
            </a:r>
          </a:p>
          <a:p>
            <a:endParaRPr lang="en-GB" dirty="0"/>
          </a:p>
          <a:p>
            <a:r>
              <a:rPr lang="en-GB" dirty="0"/>
              <a:t>Going to walk you through some examples of mobility data and how they are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18239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Google mobility reports; available by different activities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35481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Geolytix data; appended to H3 cells.</a:t>
            </a:r>
          </a:p>
          <a:p>
            <a:endParaRPr lang="en-GB" dirty="0"/>
          </a:p>
          <a:p>
            <a:r>
              <a:rPr lang="en-GB" dirty="0"/>
              <a:t>By dividing the world into hexagons, we can apportion other datasets to them…</a:t>
            </a:r>
          </a:p>
          <a:p>
            <a:endParaRPr lang="en-GB" dirty="0"/>
          </a:p>
          <a:p>
            <a:r>
              <a:rPr lang="en-GB" dirty="0"/>
              <a:t>Geolytix data provides a measure of hourly mobility for the UK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1459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Available to work with within the CDRC</a:t>
            </a:r>
          </a:p>
          <a:p>
            <a:endParaRPr lang="en-GB" dirty="0"/>
          </a:p>
          <a:p>
            <a:r>
              <a:rPr lang="en-GB" dirty="0"/>
              <a:t>DSH, Trusted Research Environments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778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I’ve used the Geolytix data in my most recent paper.</a:t>
            </a:r>
          </a:p>
          <a:p>
            <a:endParaRPr lang="en-GB" dirty="0"/>
          </a:p>
          <a:p>
            <a:r>
              <a:rPr lang="en-GB" dirty="0"/>
              <a:t>Because retail centres are available at H3, and so is the data, we can fuse the two together and generate new insights</a:t>
            </a:r>
          </a:p>
          <a:p>
            <a:endParaRPr lang="en-GB" dirty="0"/>
          </a:p>
          <a:p>
            <a:r>
              <a:rPr lang="en-GB" dirty="0"/>
              <a:t>In this case, we are unpacking how retail centres have responded to the COVID-19 pandemic.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33260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SafeGraph have developed a new form of mobility data by appending mobility data to their POIs </a:t>
            </a:r>
          </a:p>
          <a:p>
            <a:endParaRPr lang="en-GB" dirty="0"/>
          </a:p>
          <a:p>
            <a:r>
              <a:rPr lang="en-GB" dirty="0"/>
              <a:t>By using a sophisticated methodology, they are able to accurately predict the number of visitors, visits and area travelled to of their consumers</a:t>
            </a:r>
          </a:p>
          <a:p>
            <a:endParaRPr lang="en-GB" dirty="0"/>
          </a:p>
          <a:p>
            <a:r>
              <a:rPr lang="en-GB" dirty="0"/>
              <a:t>Some really useful insights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430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Very different forms present in retail too!</a:t>
            </a:r>
          </a:p>
          <a:p>
            <a:endParaRPr lang="en-GB" dirty="0"/>
          </a:p>
          <a:p>
            <a:r>
              <a:rPr lang="en-GB" dirty="0"/>
              <a:t>Talk about forms, how they differ (mall vs souk vs high street vs Kabukicho)</a:t>
            </a:r>
          </a:p>
          <a:p>
            <a:endParaRPr lang="en-GB" dirty="0"/>
          </a:p>
          <a:p>
            <a:r>
              <a:rPr lang="en-GB" dirty="0"/>
              <a:t>Stress functions; malls in the US typically providing a very different offering to say the Souk's in Marrakesh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8475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Looking at movement of people in Chicago at specific times of the day/week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82820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Changing popularity of stores during early weeks of the pandemic.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20721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Or even more left field… </a:t>
            </a:r>
          </a:p>
          <a:p>
            <a:endParaRPr lang="en-GB" dirty="0"/>
          </a:p>
          <a:p>
            <a:r>
              <a:rPr lang="en-GB" dirty="0"/>
              <a:t>How different types of POIs/services responded to a Hurricane in Puerto Rico</a:t>
            </a:r>
          </a:p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96791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004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Other concepts;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They only cover about 1% of the earth’s surface; thus, they do not take up as much space as you would think.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They are responsible for 70% of global CO2 emission; climate change agenda.</a:t>
            </a:r>
          </a:p>
          <a:p>
            <a:pPr marL="171450" indent="-171450">
              <a:buFontTx/>
              <a:buChar char="-"/>
            </a:pPr>
            <a:r>
              <a:rPr lang="en-GB" dirty="0"/>
              <a:t>Geographical phenomena, linked with all sorts of socio-economic, geo-political and environmental issues.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119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Other concepts;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They only cover about 1% of the earth’s surface; thus, they do not take up as much space as you would think.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They are responsible for 70% of global CO2 emission; climate change agenda.</a:t>
            </a:r>
          </a:p>
          <a:p>
            <a:pPr marL="171450" indent="-171450">
              <a:buFontTx/>
              <a:buChar char="-"/>
            </a:pPr>
            <a:r>
              <a:rPr lang="en-GB" dirty="0"/>
              <a:t>Geographical phenomena, linked with all sorts of socio-economic, geo-political and environmental issues.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298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this next section I’m going to walk you through some of (in my opinion) the most exciting developments in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9640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from an excellent paper on the future of Geographic Data Science; Singleton and </a:t>
            </a:r>
            <a:r>
              <a:rPr lang="en-GB" dirty="0" err="1"/>
              <a:t>Arribas</a:t>
            </a:r>
            <a:r>
              <a:rPr lang="en-GB" dirty="0"/>
              <a:t>-Bel</a:t>
            </a:r>
          </a:p>
          <a:p>
            <a:endParaRPr lang="en-GB" dirty="0"/>
          </a:p>
          <a:p>
            <a:r>
              <a:rPr lang="en-GB" dirty="0"/>
              <a:t>Much more data, much more geographic data, means we live at an exciting time where we can use this abundance of geographic data to generate NEW insights!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905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I’m going to talk to you about developments in three types of data that I have a lot of experience working with: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Location data</a:t>
            </a:r>
          </a:p>
          <a:p>
            <a:pPr marL="171450" indent="-171450">
              <a:buFontTx/>
              <a:buChar char="-"/>
            </a:pPr>
            <a:r>
              <a:rPr lang="en-GB" dirty="0"/>
              <a:t>Consumer data</a:t>
            </a:r>
          </a:p>
          <a:p>
            <a:pPr marL="171450" indent="-171450">
              <a:buFontTx/>
              <a:buChar char="-"/>
            </a:pPr>
            <a:r>
              <a:rPr lang="en-GB" dirty="0"/>
              <a:t>Mobility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0733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690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2ECE3-03AF-5922-98E8-A9F1ED5F54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59F357-6D5D-6050-7080-7275711A06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02155-89C9-0AFB-7463-0116B1CD9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11/08/2022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22E58-AC3B-919D-9A8B-EDE606CFF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DAC86-9AE1-ED54-CC8F-32459DEA8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8610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AA53B-D9EC-5E75-3C5D-85F821EB9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47D28C-03A7-C492-E378-DA40C3ECA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002FBD-D716-520A-CB75-9D16C629E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11/08/2022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29A7E-AE6F-FF66-EA14-E7FF6FBC5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3371E-E602-C403-55B2-550BF357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9455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D765AF-E06E-3C7B-DD4D-DB9866D490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40DC9-4623-28F3-2A5D-6A87A1393B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63B22-2180-CF7C-8085-E66A63844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11/08/2022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B10F2-FA8D-BC36-3BF5-34A45CBA2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3317B-58DF-A879-40FB-B6A3B861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1517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B25E5-9B82-C627-E8B5-DB835B7C1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EE3AE-69A0-981B-6437-66A63C8C5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61061-F078-03AB-F872-B23CEA4A5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11/08/2022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65CAD-34CF-900F-C817-CCCF69EEB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08566-FA1E-5B80-CF52-6F774BB76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384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9588D-8F44-BCED-A671-A886952EC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49AB0-8080-471F-1759-0FE3384FEA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A9D3D-DDBA-87AD-B974-00E96BDEF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11/08/2022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3E591-5919-7AA8-00DB-8B1C87FDC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B5807-C915-5D6F-E1A7-83B52A036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400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4FF7B-9F3B-FE2B-803A-7F3CEB7C0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D9A1F-E75B-6B34-C20D-47A012D3FA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8BD981-B48B-A090-2F90-207C551F28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2A22B-B049-35E4-9F83-8C218BBB4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11/08/2022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7FF90-806B-8E21-D5AD-F4AEEA919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F03F91-D5DD-9B38-675A-E3E06D936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52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6096C-7F10-3833-1789-4300A98FB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ADE0C4-F18C-CCBD-778B-EC1CCD680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A1F55F-F979-27F9-7EDF-49EF53917E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634781-B67D-790D-4AF4-A8F2CFA99D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8EF21E-99E9-BCC7-8F8B-BBD0C08B3C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8051BA-001D-193A-AB2E-4A7C10A02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11/08/2022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09E36F-D4F9-7385-D103-556D2AC4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9A11C2-3480-F892-B369-69FB085B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372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61BC9-0F18-6B0B-F01A-AEE18F9A2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E4006F-B3A6-5121-A9B3-F722AC4A7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11/08/2022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EA9774-D713-2477-280C-8D84E7490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F6FE42-5D00-0910-3E17-AEE4B7E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6694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5CCFF0-BBDA-45E8-5042-E51D7F589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11/08/2022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4EA605-930D-A243-F1FF-EA40B9CE9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76621-A982-7F0D-E4C2-AA334C1C9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366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3BB23-7F91-4D4D-3513-9F5983D17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DFEEA-0D69-C9A0-0847-46F9F4CDF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3BC436-A9E2-F4C8-D1FB-87434AE9F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253D29-0452-3A5E-0EBC-480B7B1C3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11/08/2022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5F85D3-BF00-C960-02E1-13A279431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3ACB7E-B447-8744-DB7C-1EB380271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74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8FF5C-31B0-4BF0-7736-F4CD1FFFC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D71CF3-7ACC-B374-D7C0-125A7CDB6E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848A1D-846C-DE70-AA7F-86378D395D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5ADE82-EE84-1998-646F-9E1A86119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11/08/2022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37E5C0-9066-FCD6-EB96-A0E92CFE1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FCCC75-5A1B-1CC7-A458-4C283EEF3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194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6661A0-4EA6-8E61-11D4-16B8E38D0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C21C49-9D0B-8731-A71E-71710A5EC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E2A631-6BC4-6C7B-BCF6-990C8D4483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E35E2-8157-4587-A738-EC0F33904701}" type="datetimeFigureOut">
              <a:rPr lang="en-GB" smtClean="0"/>
              <a:t>11/08/2022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0ED7F-4EDF-99F1-1989-0D8F36D58D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1780C-F6EE-9A7E-756E-54C48143AB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657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library.wiley.com/doi/full/10.1111/gean.12194#gean12194-bib-0031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7" Type="http://schemas.openxmlformats.org/officeDocument/2006/relationships/image" Target="../media/image57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tiff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gif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ky, outdoor, sunset, nature&#10;&#10;Description automatically generated">
            <a:extLst>
              <a:ext uri="{FF2B5EF4-FFF2-40B4-BE49-F238E27FC236}">
                <a16:creationId xmlns:a16="http://schemas.microsoft.com/office/drawing/2014/main" id="{AAE2C712-F335-9F29-E368-30C2C69E3A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A7A1C8-D6EF-3698-DF8C-B3165CEA3560}"/>
              </a:ext>
            </a:extLst>
          </p:cNvPr>
          <p:cNvSpPr txBox="1"/>
          <p:nvPr/>
        </p:nvSpPr>
        <p:spPr>
          <a:xfrm>
            <a:off x="127000" y="5537200"/>
            <a:ext cx="1000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D08FE1-E158-3248-7DA9-19E65A86C1B2}"/>
              </a:ext>
            </a:extLst>
          </p:cNvPr>
          <p:cNvSpPr txBox="1"/>
          <p:nvPr/>
        </p:nvSpPr>
        <p:spPr>
          <a:xfrm>
            <a:off x="127000" y="6089877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Patrick Ballantyne, University of Liverpool</a:t>
            </a:r>
          </a:p>
          <a:p>
            <a:r>
              <a:rPr lang="en-GB" sz="16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P.Ballantyne@liverpool.ac.uk</a:t>
            </a:r>
          </a:p>
        </p:txBody>
      </p:sp>
    </p:spTree>
    <p:extLst>
      <p:ext uri="{BB962C8B-B14F-4D97-AF65-F5344CB8AC3E}">
        <p14:creationId xmlns:p14="http://schemas.microsoft.com/office/powerpoint/2010/main" val="2296001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Retail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6" name="Picture 5" descr="A picture containing building, outdoor, street, city&#10;&#10;Description automatically generated">
            <a:extLst>
              <a:ext uri="{FF2B5EF4-FFF2-40B4-BE49-F238E27FC236}">
                <a16:creationId xmlns:a16="http://schemas.microsoft.com/office/drawing/2014/main" id="{D8CDFCD6-8D0C-8548-E5C3-E00B2DC6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792" y="821682"/>
            <a:ext cx="3936980" cy="26246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B8DEBE-123B-8C08-EE90-6EF448BEBC1E}"/>
              </a:ext>
            </a:extLst>
          </p:cNvPr>
          <p:cNvSpPr txBox="1"/>
          <p:nvPr/>
        </p:nvSpPr>
        <p:spPr>
          <a:xfrm>
            <a:off x="9461011" y="544683"/>
            <a:ext cx="1164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Chester, UK</a:t>
            </a:r>
          </a:p>
        </p:txBody>
      </p:sp>
      <p:pic>
        <p:nvPicPr>
          <p:cNvPr id="9" name="Picture 8" descr="A picture containing text, booth, store&#10;&#10;Description automatically generated">
            <a:extLst>
              <a:ext uri="{FF2B5EF4-FFF2-40B4-BE49-F238E27FC236}">
                <a16:creationId xmlns:a16="http://schemas.microsoft.com/office/drawing/2014/main" id="{569E50D4-C758-B895-0C47-A29506FA77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14"/>
          <a:stretch/>
        </p:blipFill>
        <p:spPr>
          <a:xfrm>
            <a:off x="6541792" y="3534775"/>
            <a:ext cx="3962400" cy="26246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FB9EF0-A2B5-6D08-28CA-13248DCE67F2}"/>
              </a:ext>
            </a:extLst>
          </p:cNvPr>
          <p:cNvSpPr txBox="1"/>
          <p:nvPr/>
        </p:nvSpPr>
        <p:spPr>
          <a:xfrm>
            <a:off x="9179819" y="6159428"/>
            <a:ext cx="2232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Shinjuku, Japan</a:t>
            </a:r>
          </a:p>
        </p:txBody>
      </p:sp>
      <p:pic>
        <p:nvPicPr>
          <p:cNvPr id="14" name="Picture 13" descr="A crowd of people at an event&#10;&#10;Description automatically generated with low confidence">
            <a:extLst>
              <a:ext uri="{FF2B5EF4-FFF2-40B4-BE49-F238E27FC236}">
                <a16:creationId xmlns:a16="http://schemas.microsoft.com/office/drawing/2014/main" id="{0E005F46-2579-166F-ECC5-7B3D445C1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544" y="821682"/>
            <a:ext cx="4674313" cy="26246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02A122-EE99-1C00-D896-3D51B6621C96}"/>
              </a:ext>
            </a:extLst>
          </p:cNvPr>
          <p:cNvSpPr txBox="1"/>
          <p:nvPr/>
        </p:nvSpPr>
        <p:spPr>
          <a:xfrm>
            <a:off x="1828801" y="3152001"/>
            <a:ext cx="1754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Marrakesh, Morocco</a:t>
            </a:r>
          </a:p>
        </p:txBody>
      </p:sp>
      <p:pic>
        <p:nvPicPr>
          <p:cNvPr id="26" name="Picture 25" descr="An aerial view of a large building&#10;&#10;Description automatically generated with medium confidence">
            <a:extLst>
              <a:ext uri="{FF2B5EF4-FFF2-40B4-BE49-F238E27FC236}">
                <a16:creationId xmlns:a16="http://schemas.microsoft.com/office/drawing/2014/main" id="{24500431-9863-B3F6-392E-DEA5459CD2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199" y="3531418"/>
            <a:ext cx="4674313" cy="263843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DEBFDDA-15C8-D73B-58D0-487AB8EBEB0B}"/>
              </a:ext>
            </a:extLst>
          </p:cNvPr>
          <p:cNvSpPr txBox="1"/>
          <p:nvPr/>
        </p:nvSpPr>
        <p:spPr>
          <a:xfrm>
            <a:off x="1804539" y="5892849"/>
            <a:ext cx="2232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Bloomington, U.S.</a:t>
            </a:r>
          </a:p>
        </p:txBody>
      </p:sp>
    </p:spTree>
    <p:extLst>
      <p:ext uri="{BB962C8B-B14F-4D97-AF65-F5344CB8AC3E}">
        <p14:creationId xmlns:p14="http://schemas.microsoft.com/office/powerpoint/2010/main" val="194328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 Matter!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</p:spTree>
    <p:extLst>
      <p:ext uri="{BB962C8B-B14F-4D97-AF65-F5344CB8AC3E}">
        <p14:creationId xmlns:p14="http://schemas.microsoft.com/office/powerpoint/2010/main" val="2695423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 Matter!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5CDC381-3462-EFFC-4689-AAF581903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967" y="992655"/>
            <a:ext cx="5700265" cy="40237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F203B5-6B86-6E7F-8EE1-4713D3473A92}"/>
              </a:ext>
            </a:extLst>
          </p:cNvPr>
          <p:cNvSpPr txBox="1"/>
          <p:nvPr/>
        </p:nvSpPr>
        <p:spPr>
          <a:xfrm>
            <a:off x="2383366" y="5230330"/>
            <a:ext cx="7343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Over 50% of the world’s population live in cities...</a:t>
            </a:r>
          </a:p>
        </p:txBody>
      </p:sp>
    </p:spTree>
    <p:extLst>
      <p:ext uri="{BB962C8B-B14F-4D97-AF65-F5344CB8AC3E}">
        <p14:creationId xmlns:p14="http://schemas.microsoft.com/office/powerpoint/2010/main" val="1060550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 Are Complex!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571833-F808-E35B-C10C-CD48F53A090A}"/>
              </a:ext>
            </a:extLst>
          </p:cNvPr>
          <p:cNvSpPr txBox="1"/>
          <p:nvPr/>
        </p:nvSpPr>
        <p:spPr>
          <a:xfrm>
            <a:off x="560494" y="1999560"/>
            <a:ext cx="57090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“</a:t>
            </a:r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 are </a:t>
            </a:r>
            <a:r>
              <a:rPr lang="en-GB" sz="24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largely unpredictable </a:t>
            </a:r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because they are </a:t>
            </a:r>
            <a:r>
              <a:rPr lang="en-GB" sz="24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complex systems </a:t>
            </a:r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that are more like organisms than machines. Neither the laws of economics nor the laws of mechanics apply; cities are the product of countless individual and collective decisions that do not conform to any grand plan. They are the product of our inventions; </a:t>
            </a:r>
            <a:r>
              <a:rPr lang="en-GB" sz="24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they evolve</a:t>
            </a:r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”.</a:t>
            </a:r>
            <a:endParaRPr lang="en-GB" sz="20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8ADA6050-EFED-6736-D775-B9ECC22C5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665" y="607535"/>
            <a:ext cx="3382433" cy="5033382"/>
          </a:xfrm>
          <a:prstGeom prst="rect">
            <a:avLst/>
          </a:prstGeom>
        </p:spPr>
      </p:pic>
      <p:pic>
        <p:nvPicPr>
          <p:cNvPr id="8" name="Picture 7" descr="A person speaking into a microphone&#10;&#10;Description automatically generated with medium confidence">
            <a:extLst>
              <a:ext uri="{FF2B5EF4-FFF2-40B4-BE49-F238E27FC236}">
                <a16:creationId xmlns:a16="http://schemas.microsoft.com/office/drawing/2014/main" id="{BB2B21EB-9B24-B0A4-5EAB-572031D0C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038" y="5142000"/>
            <a:ext cx="1599715" cy="159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946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 Are Complex!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2AC39A03-45EE-49E3-4135-85F763237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16" y="1484274"/>
            <a:ext cx="2917088" cy="38894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35588EE-7844-1657-CF94-D8A334522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105" y="1484275"/>
            <a:ext cx="2994876" cy="38894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CFF30EC3-2651-70F4-EC0D-161E31EE31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234" y="2213450"/>
            <a:ext cx="2646415" cy="26464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A black and white photo of a train track and trees&#10;&#10;Description automatically generated with low confidence">
            <a:extLst>
              <a:ext uri="{FF2B5EF4-FFF2-40B4-BE49-F238E27FC236}">
                <a16:creationId xmlns:a16="http://schemas.microsoft.com/office/drawing/2014/main" id="{6A47AB32-1A27-F7D6-A931-B39D3CEEA5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896" y="1629452"/>
            <a:ext cx="2917088" cy="38894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80F8CF-085D-43EA-FB3A-D451A1E1345C}"/>
              </a:ext>
            </a:extLst>
          </p:cNvPr>
          <p:cNvSpPr txBox="1"/>
          <p:nvPr/>
        </p:nvSpPr>
        <p:spPr>
          <a:xfrm>
            <a:off x="9655369" y="5519846"/>
            <a:ext cx="2396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And many more...</a:t>
            </a:r>
          </a:p>
        </p:txBody>
      </p:sp>
    </p:spTree>
    <p:extLst>
      <p:ext uri="{BB962C8B-B14F-4D97-AF65-F5344CB8AC3E}">
        <p14:creationId xmlns:p14="http://schemas.microsoft.com/office/powerpoint/2010/main" val="950699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45F15A-BD16-A9A6-85F2-62729B323B33}"/>
              </a:ext>
            </a:extLst>
          </p:cNvPr>
          <p:cNvSpPr txBox="1"/>
          <p:nvPr/>
        </p:nvSpPr>
        <p:spPr>
          <a:xfrm>
            <a:off x="2804160" y="1472625"/>
            <a:ext cx="7035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Cities; form and function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= insights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Case study; retail centres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</p:spTree>
    <p:extLst>
      <p:ext uri="{BB962C8B-B14F-4D97-AF65-F5344CB8AC3E}">
        <p14:creationId xmlns:p14="http://schemas.microsoft.com/office/powerpoint/2010/main" val="1770785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Data, Data, Data!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571833-F808-E35B-C10C-CD48F53A090A}"/>
              </a:ext>
            </a:extLst>
          </p:cNvPr>
          <p:cNvSpPr txBox="1"/>
          <p:nvPr/>
        </p:nvSpPr>
        <p:spPr>
          <a:xfrm>
            <a:off x="626533" y="1603320"/>
            <a:ext cx="383963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There has never been a time in history with more abundant </a:t>
            </a:r>
            <a:r>
              <a:rPr lang="en-GB" sz="24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geographic data</a:t>
            </a:r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, </a:t>
            </a:r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offering great potential for the spatially enabled social sciences to advance understanding of a plethora of human and environmental problems </a:t>
            </a:r>
            <a:r>
              <a:rPr lang="en-GB" sz="1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(Elwood, Goodchild, and Sui </a:t>
            </a:r>
            <a:r>
              <a:rPr lang="en-GB" sz="1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2012</a:t>
            </a:r>
            <a:r>
              <a:rPr lang="en-GB" sz="1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)</a:t>
            </a:r>
            <a:endParaRPr lang="en-GB" sz="20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  <p:pic>
        <p:nvPicPr>
          <p:cNvPr id="10" name="Picture 9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0791AC27-15A7-0E89-045D-1ABB14AD19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180" y="685800"/>
            <a:ext cx="6988036" cy="470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39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Data, Data, Data!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6" name="Picture 5" descr="A picture containing map, text, people, day&#10;&#10;Description automatically generated">
            <a:extLst>
              <a:ext uri="{FF2B5EF4-FFF2-40B4-BE49-F238E27FC236}">
                <a16:creationId xmlns:a16="http://schemas.microsoft.com/office/drawing/2014/main" id="{B044ADB5-7805-3EB9-DF46-819E59E2D8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92" r="28958"/>
          <a:stretch/>
        </p:blipFill>
        <p:spPr>
          <a:xfrm>
            <a:off x="7895182" y="1655440"/>
            <a:ext cx="2856037" cy="29565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2EB355-3C95-1FF3-AC41-341E0BD278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0" r="60069" b="12888"/>
          <a:stretch/>
        </p:blipFill>
        <p:spPr>
          <a:xfrm>
            <a:off x="1440781" y="1642466"/>
            <a:ext cx="2921000" cy="30410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214F2359-78D4-3C16-6B61-B86E33FBAB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5" r="22366" b="-2"/>
          <a:stretch/>
        </p:blipFill>
        <p:spPr>
          <a:xfrm>
            <a:off x="4601641" y="1713964"/>
            <a:ext cx="2988718" cy="28980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BF230C-4856-826E-80BC-373BDA58971C}"/>
              </a:ext>
            </a:extLst>
          </p:cNvPr>
          <p:cNvSpPr txBox="1"/>
          <p:nvPr/>
        </p:nvSpPr>
        <p:spPr>
          <a:xfrm>
            <a:off x="1880357" y="4683499"/>
            <a:ext cx="2396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Location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813CC5-AB9B-0776-D873-CF04BCC5C97A}"/>
              </a:ext>
            </a:extLst>
          </p:cNvPr>
          <p:cNvSpPr txBox="1"/>
          <p:nvPr/>
        </p:nvSpPr>
        <p:spPr>
          <a:xfrm>
            <a:off x="4897930" y="4683499"/>
            <a:ext cx="2396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Consumer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A70D99-1BF3-39CA-58B4-9B3C00F14CA0}"/>
              </a:ext>
            </a:extLst>
          </p:cNvPr>
          <p:cNvSpPr txBox="1"/>
          <p:nvPr/>
        </p:nvSpPr>
        <p:spPr>
          <a:xfrm>
            <a:off x="8232442" y="4685730"/>
            <a:ext cx="2396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Mobility </a:t>
            </a:r>
          </a:p>
        </p:txBody>
      </p:sp>
    </p:spTree>
    <p:extLst>
      <p:ext uri="{BB962C8B-B14F-4D97-AF65-F5344CB8AC3E}">
        <p14:creationId xmlns:p14="http://schemas.microsoft.com/office/powerpoint/2010/main" val="4109933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Data, Data, Data!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2EB355-3C95-1FF3-AC41-341E0BD278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0" r="60069" b="12888"/>
          <a:stretch/>
        </p:blipFill>
        <p:spPr>
          <a:xfrm>
            <a:off x="1440781" y="1642466"/>
            <a:ext cx="2921000" cy="30410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BF230C-4856-826E-80BC-373BDA58971C}"/>
              </a:ext>
            </a:extLst>
          </p:cNvPr>
          <p:cNvSpPr txBox="1"/>
          <p:nvPr/>
        </p:nvSpPr>
        <p:spPr>
          <a:xfrm>
            <a:off x="1880357" y="4683499"/>
            <a:ext cx="2396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Location </a:t>
            </a:r>
          </a:p>
        </p:txBody>
      </p:sp>
    </p:spTree>
    <p:extLst>
      <p:ext uri="{BB962C8B-B14F-4D97-AF65-F5344CB8AC3E}">
        <p14:creationId xmlns:p14="http://schemas.microsoft.com/office/powerpoint/2010/main" val="3529245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eople walking on a street&#10;&#10;Description automatically generated with low confidence">
            <a:extLst>
              <a:ext uri="{FF2B5EF4-FFF2-40B4-BE49-F238E27FC236}">
                <a16:creationId xmlns:a16="http://schemas.microsoft.com/office/drawing/2014/main" id="{46097E0C-44D8-7164-8A7A-43E22675A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963" y="929350"/>
            <a:ext cx="3784598" cy="25194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Location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AD3DD55-18C0-3A5D-6C3E-ACDDE30CF1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226" y="1028367"/>
            <a:ext cx="4190414" cy="2514248"/>
          </a:xfrm>
          <a:prstGeom prst="rect">
            <a:avLst/>
          </a:prstGeom>
        </p:spPr>
      </p:pic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A084FFC6-07A0-78BC-AAE6-B697967A4F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965" y="3881982"/>
            <a:ext cx="1466555" cy="1466555"/>
          </a:xfrm>
          <a:prstGeom prst="rect">
            <a:avLst/>
          </a:prstGeom>
        </p:spPr>
      </p:pic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EEBDE7E-230F-D273-0DBF-0F0CAF7C7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375" y="3792290"/>
            <a:ext cx="3137585" cy="2111146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2D49F153-FD5B-B754-DC8D-E24763B417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103" y="3690325"/>
            <a:ext cx="3086912" cy="231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18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8517D0-0121-169C-8F00-7BABC8D156C6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About 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4589A6-C9F6-391B-3393-8C9359A0E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789" y="0"/>
            <a:ext cx="5291211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1C8ABD-CC8E-90BB-AC44-5C87C1F61F30}"/>
              </a:ext>
            </a:extLst>
          </p:cNvPr>
          <p:cNvSpPr txBox="1"/>
          <p:nvPr/>
        </p:nvSpPr>
        <p:spPr>
          <a:xfrm>
            <a:off x="792854" y="3723381"/>
            <a:ext cx="52912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Research Interests:</a:t>
            </a:r>
          </a:p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Retail, COVID-19, Geodemographics,</a:t>
            </a:r>
          </a:p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Consumer, Location and Mobility Data</a:t>
            </a:r>
            <a:endParaRPr lang="en-GB" sz="1600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endParaRPr lang="en-GB" sz="2000" dirty="0">
              <a:solidFill>
                <a:schemeClr val="bg1"/>
              </a:solidFill>
              <a:latin typeface="Univers Light" panose="020B0403020202020204" pitchFamily="34" charset="0"/>
              <a:ea typeface="Dotum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F6CE9A-DA59-178A-BDF7-069EB601A293}"/>
              </a:ext>
            </a:extLst>
          </p:cNvPr>
          <p:cNvSpPr txBox="1"/>
          <p:nvPr/>
        </p:nvSpPr>
        <p:spPr>
          <a:xfrm>
            <a:off x="792854" y="1675705"/>
            <a:ext cx="55974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Postdoctoral Research Fellow:</a:t>
            </a:r>
          </a:p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Geographic Data Science Lab,</a:t>
            </a:r>
            <a:b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University of Liverpool</a:t>
            </a:r>
            <a:endParaRPr lang="en-GB" sz="1600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6115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6" y="101025"/>
            <a:ext cx="6519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Location Data – OpenStreetMap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01C48B0-5C41-BC5E-0245-5EFBE5552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32" y="1483360"/>
            <a:ext cx="4297680" cy="4297680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6318BB24-6D81-8DCD-6192-874647CBAE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6002973" y="1295400"/>
            <a:ext cx="5112232" cy="409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84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C231BAD-E440-7F16-68BC-212B4761F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499" y="1447818"/>
            <a:ext cx="4920420" cy="35347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6" y="101025"/>
            <a:ext cx="6519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Location Data – VGI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640BEC-54FF-1571-0DEA-52B415B71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1447819"/>
            <a:ext cx="5521316" cy="3534738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E65E3C85-A81D-F0F0-8D7B-AD57D178AA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74" b="25112"/>
          <a:stretch/>
        </p:blipFill>
        <p:spPr>
          <a:xfrm>
            <a:off x="6384499" y="4179914"/>
            <a:ext cx="1013151" cy="802641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5E321F32-1640-0794-CDFD-5B977EDA10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9" r="21122"/>
          <a:stretch/>
        </p:blipFill>
        <p:spPr>
          <a:xfrm>
            <a:off x="863183" y="1447819"/>
            <a:ext cx="973880" cy="8180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8E89A17-1173-7FAF-9483-F5AEA2063109}"/>
              </a:ext>
            </a:extLst>
          </p:cNvPr>
          <p:cNvSpPr txBox="1"/>
          <p:nvPr/>
        </p:nvSpPr>
        <p:spPr>
          <a:xfrm>
            <a:off x="701040" y="5098245"/>
            <a:ext cx="539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Chen, M., </a:t>
            </a:r>
            <a:r>
              <a:rPr lang="en-GB" sz="1200" dirty="0" err="1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Arribas</a:t>
            </a:r>
            <a:r>
              <a:rPr lang="en-GB" sz="1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-Bel, D. and Singleton, A. 2019. Understanding the dynamics of urban areas of interest through volunteered geographic information. </a:t>
            </a:r>
            <a:r>
              <a:rPr lang="en-GB" sz="1200" i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Journal of Geographical Systems.</a:t>
            </a:r>
            <a:endParaRPr lang="en-GB" sz="20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259F0F-18FB-3381-007B-3888AFEFAB05}"/>
              </a:ext>
            </a:extLst>
          </p:cNvPr>
          <p:cNvSpPr txBox="1"/>
          <p:nvPr/>
        </p:nvSpPr>
        <p:spPr>
          <a:xfrm>
            <a:off x="6308716" y="5098242"/>
            <a:ext cx="5394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Lansley, G. and Longley, P.A. 2016. The geography of Twitter topics in London. </a:t>
            </a:r>
            <a:r>
              <a:rPr lang="en-GB" sz="1200" i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Computers, Environment and Urban Systems</a:t>
            </a:r>
            <a:r>
              <a:rPr lang="en-GB" sz="1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3947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6" y="101025"/>
            <a:ext cx="6946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Location Data – SafeGraph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4" name="Picture 3" descr="Icon&#10;&#10;Description automatically generated with low confidence">
            <a:extLst>
              <a:ext uri="{FF2B5EF4-FFF2-40B4-BE49-F238E27FC236}">
                <a16:creationId xmlns:a16="http://schemas.microsoft.com/office/drawing/2014/main" id="{A4ADDEA7-494E-9E02-2F33-D1E969194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435" y="1802381"/>
            <a:ext cx="4572009" cy="2694437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E049D666-2BD5-9993-E809-A871DB7B9E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87" y="1158240"/>
            <a:ext cx="5273754" cy="3281680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C243CB3-8EB8-1163-A05B-0984430E38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956" y="3948112"/>
            <a:ext cx="3673324" cy="192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47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6" y="101025"/>
            <a:ext cx="6946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Location Data – SafeGraph (2)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3BCC29-0324-B20E-6476-47F062F11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78" y="1244600"/>
            <a:ext cx="6084428" cy="4165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783B90-5EA3-68D5-193E-5AB5C4860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1027" y="566420"/>
            <a:ext cx="4528495" cy="552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610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Data, Data, Data!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13" name="Picture 1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214F2359-78D4-3C16-6B61-B86E33FBAB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5" r="22366" b="-2"/>
          <a:stretch/>
        </p:blipFill>
        <p:spPr>
          <a:xfrm>
            <a:off x="4601641" y="1713964"/>
            <a:ext cx="2988718" cy="28980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7813CC5-AB9B-0776-D873-CF04BCC5C97A}"/>
              </a:ext>
            </a:extLst>
          </p:cNvPr>
          <p:cNvSpPr txBox="1"/>
          <p:nvPr/>
        </p:nvSpPr>
        <p:spPr>
          <a:xfrm>
            <a:off x="4897930" y="4683499"/>
            <a:ext cx="2396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Consumer </a:t>
            </a:r>
          </a:p>
        </p:txBody>
      </p:sp>
    </p:spTree>
    <p:extLst>
      <p:ext uri="{BB962C8B-B14F-4D97-AF65-F5344CB8AC3E}">
        <p14:creationId xmlns:p14="http://schemas.microsoft.com/office/powerpoint/2010/main" val="3804420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Consumer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CD2C73-5995-8BF3-4DE3-C0828D869362}"/>
              </a:ext>
            </a:extLst>
          </p:cNvPr>
          <p:cNvSpPr txBox="1"/>
          <p:nvPr/>
        </p:nvSpPr>
        <p:spPr>
          <a:xfrm>
            <a:off x="1000760" y="1820610"/>
            <a:ext cx="40144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“...data that arises  out of everyday transactions for goods and services, carried out between individuals and organisations... </a:t>
            </a:r>
          </a:p>
          <a:p>
            <a:pPr algn="just"/>
            <a:endParaRPr lang="en-GB" sz="20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just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“...created as a by-product of the consumer transactions that created them”</a:t>
            </a:r>
          </a:p>
        </p:txBody>
      </p:sp>
      <p:pic>
        <p:nvPicPr>
          <p:cNvPr id="6" name="Picture 5" descr="Text, application&#10;&#10;Description automatically generated">
            <a:extLst>
              <a:ext uri="{FF2B5EF4-FFF2-40B4-BE49-F238E27FC236}">
                <a16:creationId xmlns:a16="http://schemas.microsoft.com/office/drawing/2014/main" id="{4C504CD7-F5A2-03B2-E93B-E50458727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884" y="965771"/>
            <a:ext cx="3776472" cy="457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52EFA5-0724-7273-EA05-D254C8F1CE3B}"/>
              </a:ext>
            </a:extLst>
          </p:cNvPr>
          <p:cNvSpPr txBox="1"/>
          <p:nvPr/>
        </p:nvSpPr>
        <p:spPr>
          <a:xfrm>
            <a:off x="6659236" y="5629899"/>
            <a:ext cx="4501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Read Free: https://www.uclpress.co.uk/products/114094</a:t>
            </a:r>
          </a:p>
        </p:txBody>
      </p:sp>
    </p:spTree>
    <p:extLst>
      <p:ext uri="{BB962C8B-B14F-4D97-AF65-F5344CB8AC3E}">
        <p14:creationId xmlns:p14="http://schemas.microsoft.com/office/powerpoint/2010/main" val="3041098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92C16C49-67ED-F201-93E1-E2BDA0119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420" y="2096511"/>
            <a:ext cx="3272677" cy="21764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Consumer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147AFDF0-8523-13F1-920D-7B8ED88C2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503" y="792479"/>
            <a:ext cx="3523298" cy="23488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2E4DC8-7EC6-96AC-73B7-647DFD43DD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40" y="3515359"/>
            <a:ext cx="3272677" cy="21764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69CCDF-F731-5372-7E1E-E0D51EC60B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875" y="2039778"/>
            <a:ext cx="3327862" cy="256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168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Consumer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987BE8-D833-BE91-6410-68E0758E3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901" y="1432560"/>
            <a:ext cx="7150277" cy="36525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FF9DD9-E018-BA81-A29D-7AB11CBEBD87}"/>
              </a:ext>
            </a:extLst>
          </p:cNvPr>
          <p:cNvSpPr txBox="1"/>
          <p:nvPr/>
        </p:nvSpPr>
        <p:spPr>
          <a:xfrm>
            <a:off x="2199639" y="5185582"/>
            <a:ext cx="71502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Lloyd, A., Cheshire, J., Squires, M. 2018. The provenance of customer loyalty card data. </a:t>
            </a:r>
            <a:r>
              <a:rPr lang="en-GB" sz="1200" i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Consumer Data Research.</a:t>
            </a:r>
            <a:endParaRPr lang="en-GB" sz="1200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27582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Consumer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2251AC-247B-6190-DA6E-91C5110D0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561" y="0"/>
            <a:ext cx="631087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8ECECE-45BA-2836-7C8C-EFB2C84B867B}"/>
              </a:ext>
            </a:extLst>
          </p:cNvPr>
          <p:cNvSpPr txBox="1"/>
          <p:nvPr/>
        </p:nvSpPr>
        <p:spPr>
          <a:xfrm>
            <a:off x="9392920" y="3158662"/>
            <a:ext cx="20042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Davies, A., Green, M., Singleton, A. Using machine learning to investigate self-medication purchasing behaviours via high street retailer loyalty card data. </a:t>
            </a:r>
            <a:r>
              <a:rPr lang="en-GB" sz="1200" i="1" dirty="0" err="1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PloS</a:t>
            </a:r>
            <a:r>
              <a:rPr lang="en-GB" sz="1200" i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one. </a:t>
            </a:r>
            <a:endParaRPr lang="en-GB" sz="1200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endParaRPr lang="en-GB" sz="1200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49770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Consumer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2D6546-19E6-408B-0B65-2AA6BB098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262" y="995680"/>
            <a:ext cx="6671654" cy="47541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8457D4-01AD-320C-8B78-AE7A55497E0C}"/>
              </a:ext>
            </a:extLst>
          </p:cNvPr>
          <p:cNvSpPr txBox="1"/>
          <p:nvPr/>
        </p:nvSpPr>
        <p:spPr>
          <a:xfrm>
            <a:off x="9372600" y="2223942"/>
            <a:ext cx="242316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Green, M.A., Watson, A.W., </a:t>
            </a:r>
            <a:r>
              <a:rPr lang="en-GB" sz="1200" dirty="0" err="1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Brunstrom</a:t>
            </a:r>
            <a:r>
              <a:rPr lang="en-GB" sz="1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, J.M., Corfe, B.M., Johnstone, A.M., Williams, E.A. and Stevenson, E. 2020. Comparing supermarket loyalty card data with traditional diet survey data for understanding how protein is purchased and consumed in older adults for the UK, 2014–16. </a:t>
            </a:r>
            <a:r>
              <a:rPr lang="en-GB" sz="1200" i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Nutrition journal.</a:t>
            </a:r>
            <a:endParaRPr lang="en-GB" sz="1200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9171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Overview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4A3D17-A9D9-4510-810E-69C1EA5A684F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</p:spTree>
    <p:extLst>
      <p:ext uri="{BB962C8B-B14F-4D97-AF65-F5344CB8AC3E}">
        <p14:creationId xmlns:p14="http://schemas.microsoft.com/office/powerpoint/2010/main" val="19362909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Consumer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8457D4-01AD-320C-8B78-AE7A55497E0C}"/>
              </a:ext>
            </a:extLst>
          </p:cNvPr>
          <p:cNvSpPr txBox="1"/>
          <p:nvPr/>
        </p:nvSpPr>
        <p:spPr>
          <a:xfrm>
            <a:off x="7564120" y="3031662"/>
            <a:ext cx="24231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Rose, N., Dolega, L, 2021. It’s the weather: quantifying the impact of weather on retail sales  </a:t>
            </a:r>
            <a:r>
              <a:rPr lang="en-GB" sz="1200" i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Applied Spatial Analysis and Policy .</a:t>
            </a:r>
            <a:endParaRPr lang="en-GB" sz="1200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23FAA095-E80F-9C30-455B-A2BD907EB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482" y="922020"/>
            <a:ext cx="4460471" cy="501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613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Data, Data, Data!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6" name="Picture 5" descr="A picture containing map, text, people, day&#10;&#10;Description automatically generated">
            <a:extLst>
              <a:ext uri="{FF2B5EF4-FFF2-40B4-BE49-F238E27FC236}">
                <a16:creationId xmlns:a16="http://schemas.microsoft.com/office/drawing/2014/main" id="{B044ADB5-7805-3EB9-DF46-819E59E2D8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92" r="28958"/>
          <a:stretch/>
        </p:blipFill>
        <p:spPr>
          <a:xfrm>
            <a:off x="7895182" y="1655440"/>
            <a:ext cx="2856037" cy="29565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9A70D99-1BF3-39CA-58B4-9B3C00F14CA0}"/>
              </a:ext>
            </a:extLst>
          </p:cNvPr>
          <p:cNvSpPr txBox="1"/>
          <p:nvPr/>
        </p:nvSpPr>
        <p:spPr>
          <a:xfrm>
            <a:off x="8232442" y="4685730"/>
            <a:ext cx="2396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Mobility </a:t>
            </a:r>
          </a:p>
        </p:txBody>
      </p:sp>
    </p:spTree>
    <p:extLst>
      <p:ext uri="{BB962C8B-B14F-4D97-AF65-F5344CB8AC3E}">
        <p14:creationId xmlns:p14="http://schemas.microsoft.com/office/powerpoint/2010/main" val="4133572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Mobility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4" name="Picture 3" descr="A city street at night&#10;&#10;Description automatically generated with low confidence">
            <a:extLst>
              <a:ext uri="{FF2B5EF4-FFF2-40B4-BE49-F238E27FC236}">
                <a16:creationId xmlns:a16="http://schemas.microsoft.com/office/drawing/2014/main" id="{68156929-55CC-58E3-5899-23DFE40AE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782" y="1000760"/>
            <a:ext cx="9732698" cy="473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691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Mobility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A07295-0572-1CBB-9DC9-D05853ADCC85}"/>
              </a:ext>
            </a:extLst>
          </p:cNvPr>
          <p:cNvSpPr txBox="1"/>
          <p:nvPr/>
        </p:nvSpPr>
        <p:spPr>
          <a:xfrm>
            <a:off x="626534" y="1603320"/>
            <a:ext cx="5017346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Data have become a central pillar of society.</a:t>
            </a:r>
            <a:br>
              <a:rPr lang="en-GB" sz="14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Technological advances in computational power,</a:t>
            </a:r>
            <a:br>
              <a:rPr lang="en-GB" sz="14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storage and network platforms have enabled the</a:t>
            </a:r>
            <a:br>
              <a:rPr lang="en-GB" sz="14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production, processing, analysis and storage of</a:t>
            </a:r>
            <a:br>
              <a:rPr lang="en-GB" sz="14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large volumes of digital data. Information that</a:t>
            </a:r>
            <a:br>
              <a:rPr lang="en-GB" sz="14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previously could not be stored, or captured can</a:t>
            </a:r>
            <a:br>
              <a:rPr lang="en-GB" sz="14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now be digitally recorded. </a:t>
            </a:r>
          </a:p>
          <a:p>
            <a:pPr algn="just"/>
            <a:endParaRPr lang="en-GB" sz="14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just"/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A key data stream has been location data</a:t>
            </a:r>
            <a:br>
              <a:rPr lang="en-GB" sz="14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from mobile phones. More generally, mobile phone</a:t>
            </a:r>
            <a:br>
              <a:rPr lang="en-GB" sz="14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data are </a:t>
            </a:r>
            <a:r>
              <a:rPr lang="en-GB" sz="1600" b="1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a rich source of information </a:t>
            </a:r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offering a</a:t>
            </a:r>
            <a:br>
              <a:rPr lang="en-GB" sz="14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unique opportunity to capture human behaviour</a:t>
            </a:r>
            <a:br>
              <a:rPr lang="en-GB" sz="14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at an </a:t>
            </a:r>
            <a:r>
              <a:rPr lang="en-GB" sz="1600" b="1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unprecedented geographic and temporal</a:t>
            </a:r>
            <a:br>
              <a:rPr lang="en-GB" sz="16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600" b="1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resolution</a:t>
            </a:r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. Yet, key challenges remain, such as</a:t>
            </a:r>
            <a:br>
              <a:rPr lang="en-GB" sz="14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issues about privacy, representativeness, biases</a:t>
            </a:r>
            <a:br>
              <a:rPr lang="en-GB" sz="14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and the use of large, noisy and complex data</a:t>
            </a:r>
            <a:br>
              <a:rPr lang="en-GB" sz="14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sets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C69B21-C17E-535C-3DB7-AEE366211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1" y="0"/>
            <a:ext cx="596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3247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Mobility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084E4DA-9C7F-F9DF-F9ED-C3E20837D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520" y="1013732"/>
            <a:ext cx="8468360" cy="4759079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9E56EDEB-58B6-5EC7-8232-3D9001C3D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360" y="5880820"/>
            <a:ext cx="1666240" cy="56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091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Mobility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2A94CC5F-F089-DD13-0FA6-1B88ABB22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216" y="1018193"/>
            <a:ext cx="7020983" cy="4443349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D8A5237C-8575-5009-D1ED-B6D875C13CE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480" y="5551732"/>
            <a:ext cx="2753360" cy="484405"/>
          </a:xfrm>
          <a:prstGeom prst="rect">
            <a:avLst/>
          </a:prstGeom>
        </p:spPr>
      </p:pic>
      <p:pic>
        <p:nvPicPr>
          <p:cNvPr id="6" name="Picture 5" descr="A picture containing dome&#10;&#10;Description automatically generated">
            <a:extLst>
              <a:ext uri="{FF2B5EF4-FFF2-40B4-BE49-F238E27FC236}">
                <a16:creationId xmlns:a16="http://schemas.microsoft.com/office/drawing/2014/main" id="{7B7265BB-C9D2-FD37-B7D1-7F2E0D8259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38" y="1689957"/>
            <a:ext cx="3349430" cy="309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052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Mobility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2A94CC5F-F089-DD13-0FA6-1B88ABB22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816" y="1054734"/>
            <a:ext cx="7020983" cy="4443349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D8A5237C-8575-5009-D1ED-B6D875C13C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679" y="4847074"/>
            <a:ext cx="3881120" cy="6828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B34C99-DA24-3694-32A1-C71F0BDF9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52" y="999816"/>
            <a:ext cx="10598695" cy="45531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608F86-F6E5-5D11-B895-FBE19BA412FD}"/>
              </a:ext>
            </a:extLst>
          </p:cNvPr>
          <p:cNvSpPr txBox="1"/>
          <p:nvPr/>
        </p:nvSpPr>
        <p:spPr>
          <a:xfrm>
            <a:off x="5237479" y="5118793"/>
            <a:ext cx="6532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NSimSun" panose="02010609030101010101" pitchFamily="49" charset="-122"/>
                <a:ea typeface="NSimSun" panose="02010609030101010101" pitchFamily="49" charset="-122"/>
              </a:rPr>
              <a:t>data.cdrc.ac.uk/Geolytix-aggregated-app-location-dataset</a:t>
            </a:r>
            <a:r>
              <a:rPr lang="en-GB" sz="14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46316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Mobility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2A94CC5F-F089-DD13-0FA6-1B88ABB22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816" y="1054734"/>
            <a:ext cx="7020983" cy="4443349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D8A5237C-8575-5009-D1ED-B6D875C13C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679" y="4847074"/>
            <a:ext cx="3881120" cy="6828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B34C99-DA24-3694-32A1-C71F0BDF9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52" y="999816"/>
            <a:ext cx="10598695" cy="45531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608F86-F6E5-5D11-B895-FBE19BA412FD}"/>
              </a:ext>
            </a:extLst>
          </p:cNvPr>
          <p:cNvSpPr txBox="1"/>
          <p:nvPr/>
        </p:nvSpPr>
        <p:spPr>
          <a:xfrm>
            <a:off x="5237479" y="5118793"/>
            <a:ext cx="6532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NSimSun" panose="02010609030101010101" pitchFamily="49" charset="-122"/>
                <a:ea typeface="NSimSun" panose="02010609030101010101" pitchFamily="49" charset="-122"/>
              </a:rPr>
              <a:t>data.cdrc.ac.uk/Geolytix-aggregated-app-location-dataset</a:t>
            </a:r>
            <a:r>
              <a:rPr lang="en-GB" sz="14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86D53726-5CFE-6D8B-CBAA-339E9EFB56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868705"/>
            <a:ext cx="5605848" cy="4805013"/>
          </a:xfrm>
          <a:prstGeom prst="rect">
            <a:avLst/>
          </a:prstGeom>
        </p:spPr>
      </p:pic>
      <p:pic>
        <p:nvPicPr>
          <p:cNvPr id="11" name="Picture 10" descr="Histogram&#10;&#10;Description automatically generated">
            <a:extLst>
              <a:ext uri="{FF2B5EF4-FFF2-40B4-BE49-F238E27FC236}">
                <a16:creationId xmlns:a16="http://schemas.microsoft.com/office/drawing/2014/main" id="{9BEFFED6-7362-62EA-E685-1F4A40F7CF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128" y="868706"/>
            <a:ext cx="5493952" cy="48072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4D6205-3B7E-9979-3A25-0F9EF102F4B6}"/>
              </a:ext>
            </a:extLst>
          </p:cNvPr>
          <p:cNvSpPr txBox="1"/>
          <p:nvPr/>
        </p:nvSpPr>
        <p:spPr>
          <a:xfrm>
            <a:off x="6573519" y="5801608"/>
            <a:ext cx="46541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Ballantyne, P., Singleton, A., Dolega, L. </a:t>
            </a:r>
            <a:r>
              <a:rPr lang="en-GB" sz="1200" i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forthcoming. </a:t>
            </a:r>
            <a:r>
              <a:rPr lang="en-GB" sz="1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Retail centres and COVID-19: functional, structural and spatial responses to Omicron. </a:t>
            </a:r>
          </a:p>
          <a:p>
            <a:endParaRPr lang="en-GB" sz="1200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16322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Mobility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4F5337A7-2C13-4248-EAF6-7D0D93CF7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10" y="1400175"/>
            <a:ext cx="5448300" cy="4057650"/>
          </a:xfrm>
          <a:prstGeom prst="rect">
            <a:avLst/>
          </a:prstGeom>
        </p:spPr>
      </p:pic>
      <p:pic>
        <p:nvPicPr>
          <p:cNvPr id="12" name="Picture 11" descr="Icon&#10;&#10;Description automatically generated with low confidence">
            <a:extLst>
              <a:ext uri="{FF2B5EF4-FFF2-40B4-BE49-F238E27FC236}">
                <a16:creationId xmlns:a16="http://schemas.microsoft.com/office/drawing/2014/main" id="{6CDCA3ED-060A-6096-C267-5C4B30186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395" y="2183381"/>
            <a:ext cx="4572009" cy="269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044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Mobility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4F5337A7-2C13-4248-EAF6-7D0D93CF7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10" y="1400175"/>
            <a:ext cx="5448300" cy="4057650"/>
          </a:xfrm>
          <a:prstGeom prst="rect">
            <a:avLst/>
          </a:prstGeom>
        </p:spPr>
      </p:pic>
      <p:pic>
        <p:nvPicPr>
          <p:cNvPr id="12" name="Picture 11" descr="Icon&#10;&#10;Description automatically generated with low confidence">
            <a:extLst>
              <a:ext uri="{FF2B5EF4-FFF2-40B4-BE49-F238E27FC236}">
                <a16:creationId xmlns:a16="http://schemas.microsoft.com/office/drawing/2014/main" id="{6CDCA3ED-060A-6096-C267-5C4B30186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395" y="2183381"/>
            <a:ext cx="4572009" cy="26944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3594FB-4ECD-564A-9F56-562475AB36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4360" y="924560"/>
            <a:ext cx="8877694" cy="498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80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45F15A-BD16-A9A6-85F2-62729B323B33}"/>
              </a:ext>
            </a:extLst>
          </p:cNvPr>
          <p:cNvSpPr txBox="1"/>
          <p:nvPr/>
        </p:nvSpPr>
        <p:spPr>
          <a:xfrm>
            <a:off x="2804160" y="1472625"/>
            <a:ext cx="69240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Cities; form and function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= insights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Case study; retail centres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</p:spTree>
    <p:extLst>
      <p:ext uri="{BB962C8B-B14F-4D97-AF65-F5344CB8AC3E}">
        <p14:creationId xmlns:p14="http://schemas.microsoft.com/office/powerpoint/2010/main" val="27220882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Mobility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4F5337A7-2C13-4248-EAF6-7D0D93CF7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10" y="1400175"/>
            <a:ext cx="5448300" cy="4057650"/>
          </a:xfrm>
          <a:prstGeom prst="rect">
            <a:avLst/>
          </a:prstGeom>
        </p:spPr>
      </p:pic>
      <p:pic>
        <p:nvPicPr>
          <p:cNvPr id="12" name="Picture 11" descr="Icon&#10;&#10;Description automatically generated with low confidence">
            <a:extLst>
              <a:ext uri="{FF2B5EF4-FFF2-40B4-BE49-F238E27FC236}">
                <a16:creationId xmlns:a16="http://schemas.microsoft.com/office/drawing/2014/main" id="{6CDCA3ED-060A-6096-C267-5C4B30186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395" y="2183381"/>
            <a:ext cx="4572009" cy="2694437"/>
          </a:xfrm>
          <a:prstGeom prst="rect">
            <a:avLst/>
          </a:prstGeom>
        </p:spPr>
      </p:pic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8517ABEB-3CDE-3D0E-0A88-95F87DAA8B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016" y="0"/>
            <a:ext cx="568396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767AFA-A54C-B45D-0C0B-344D6DEFD162}"/>
              </a:ext>
            </a:extLst>
          </p:cNvPr>
          <p:cNvSpPr txBox="1"/>
          <p:nvPr/>
        </p:nvSpPr>
        <p:spPr>
          <a:xfrm>
            <a:off x="9093200" y="5457825"/>
            <a:ext cx="258572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Ballantyne, P., Singleton, A., Dolega, L. 2021. A regional exploration of retail visits during the COVID-19 pandemic. </a:t>
            </a:r>
            <a:r>
              <a:rPr lang="en-GB" sz="1200" i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Regional Studies, Regional Science. </a:t>
            </a:r>
            <a:endParaRPr lang="en-GB" sz="1200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endParaRPr lang="en-GB" sz="1200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81049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Mobility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4F5337A7-2C13-4248-EAF6-7D0D93CF7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10" y="1400175"/>
            <a:ext cx="5448300" cy="4057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5A7820-777B-01BC-152C-287E1D1D6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20" y="1014702"/>
            <a:ext cx="8505360" cy="48975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5EE466-FCF1-7679-3646-8B4B70716397}"/>
              </a:ext>
            </a:extLst>
          </p:cNvPr>
          <p:cNvSpPr txBox="1"/>
          <p:nvPr/>
        </p:nvSpPr>
        <p:spPr>
          <a:xfrm>
            <a:off x="8978455" y="4424131"/>
            <a:ext cx="25857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Yabe, Y., Suresh, P., Rao, C., </a:t>
            </a:r>
            <a:r>
              <a:rPr lang="en-GB" sz="1200" dirty="0" err="1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Ukkusuri</a:t>
            </a:r>
            <a:r>
              <a:rPr lang="en-GB" sz="1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, S. 2020. Regional differences in the resilience of social and physical systems: Case Study of Puerto Rico after Hurricane Maria. </a:t>
            </a:r>
            <a:r>
              <a:rPr lang="en-GB" sz="1200" i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Environment and Planning B: Urban Analytics and City Science. </a:t>
            </a:r>
            <a:endParaRPr lang="en-GB" sz="1200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endParaRPr lang="en-GB" sz="1200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39460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Data, Data, Data!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6" name="Picture 5" descr="A picture containing map, text, people, day&#10;&#10;Description automatically generated">
            <a:extLst>
              <a:ext uri="{FF2B5EF4-FFF2-40B4-BE49-F238E27FC236}">
                <a16:creationId xmlns:a16="http://schemas.microsoft.com/office/drawing/2014/main" id="{B044ADB5-7805-3EB9-DF46-819E59E2D8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92" r="28958"/>
          <a:stretch/>
        </p:blipFill>
        <p:spPr>
          <a:xfrm>
            <a:off x="7895182" y="1655440"/>
            <a:ext cx="2856037" cy="29565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2EB355-3C95-1FF3-AC41-341E0BD278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0" r="60069" b="12888"/>
          <a:stretch/>
        </p:blipFill>
        <p:spPr>
          <a:xfrm>
            <a:off x="1440781" y="1642466"/>
            <a:ext cx="2921000" cy="30410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214F2359-78D4-3C16-6B61-B86E33FBAB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5" r="22366" b="-2"/>
          <a:stretch/>
        </p:blipFill>
        <p:spPr>
          <a:xfrm>
            <a:off x="4601641" y="1713964"/>
            <a:ext cx="2988718" cy="28980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BF230C-4856-826E-80BC-373BDA58971C}"/>
              </a:ext>
            </a:extLst>
          </p:cNvPr>
          <p:cNvSpPr txBox="1"/>
          <p:nvPr/>
        </p:nvSpPr>
        <p:spPr>
          <a:xfrm>
            <a:off x="1880357" y="4683499"/>
            <a:ext cx="2396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Location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813CC5-AB9B-0776-D873-CF04BCC5C97A}"/>
              </a:ext>
            </a:extLst>
          </p:cNvPr>
          <p:cNvSpPr txBox="1"/>
          <p:nvPr/>
        </p:nvSpPr>
        <p:spPr>
          <a:xfrm>
            <a:off x="4897930" y="4683499"/>
            <a:ext cx="2396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Consumer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A70D99-1BF3-39CA-58B4-9B3C00F14CA0}"/>
              </a:ext>
            </a:extLst>
          </p:cNvPr>
          <p:cNvSpPr txBox="1"/>
          <p:nvPr/>
        </p:nvSpPr>
        <p:spPr>
          <a:xfrm>
            <a:off x="8232442" y="4685730"/>
            <a:ext cx="2396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Mobility </a:t>
            </a:r>
          </a:p>
        </p:txBody>
      </p:sp>
    </p:spTree>
    <p:extLst>
      <p:ext uri="{BB962C8B-B14F-4D97-AF65-F5344CB8AC3E}">
        <p14:creationId xmlns:p14="http://schemas.microsoft.com/office/powerpoint/2010/main" val="13221029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45F15A-BD16-A9A6-85F2-62729B323B33}"/>
              </a:ext>
            </a:extLst>
          </p:cNvPr>
          <p:cNvSpPr txBox="1"/>
          <p:nvPr/>
        </p:nvSpPr>
        <p:spPr>
          <a:xfrm>
            <a:off x="2804160" y="1472625"/>
            <a:ext cx="6959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Cities; form and function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ctr"/>
            <a:r>
              <a:rPr lang="en-GB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= insights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Case study; retail centres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</p:spTree>
    <p:extLst>
      <p:ext uri="{BB962C8B-B14F-4D97-AF65-F5344CB8AC3E}">
        <p14:creationId xmlns:p14="http://schemas.microsoft.com/office/powerpoint/2010/main" val="8527383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outdoor, sunset, nature&#10;&#10;Description automatically generated">
            <a:extLst>
              <a:ext uri="{FF2B5EF4-FFF2-40B4-BE49-F238E27FC236}">
                <a16:creationId xmlns:a16="http://schemas.microsoft.com/office/drawing/2014/main" id="{AAE2C712-F335-9F29-E368-30C2C69E3A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A7A1C8-D6EF-3698-DF8C-B3165CEA3560}"/>
              </a:ext>
            </a:extLst>
          </p:cNvPr>
          <p:cNvSpPr txBox="1"/>
          <p:nvPr/>
        </p:nvSpPr>
        <p:spPr>
          <a:xfrm>
            <a:off x="127000" y="5537200"/>
            <a:ext cx="1000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D08FE1-E158-3248-7DA9-19E65A86C1B2}"/>
              </a:ext>
            </a:extLst>
          </p:cNvPr>
          <p:cNvSpPr txBox="1"/>
          <p:nvPr/>
        </p:nvSpPr>
        <p:spPr>
          <a:xfrm>
            <a:off x="127000" y="6089877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Patrick Ballantyne, University of Liverpool</a:t>
            </a:r>
          </a:p>
          <a:p>
            <a:r>
              <a:rPr lang="en-GB" sz="16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P.Ballantyne@liverpool.ac.uk</a:t>
            </a:r>
          </a:p>
        </p:txBody>
      </p:sp>
    </p:spTree>
    <p:extLst>
      <p:ext uri="{BB962C8B-B14F-4D97-AF65-F5344CB8AC3E}">
        <p14:creationId xmlns:p14="http://schemas.microsoft.com/office/powerpoint/2010/main" val="1452361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city, several&#10;&#10;Description automatically generated">
            <a:extLst>
              <a:ext uri="{FF2B5EF4-FFF2-40B4-BE49-F238E27FC236}">
                <a16:creationId xmlns:a16="http://schemas.microsoft.com/office/drawing/2014/main" id="{3FA6BE67-908F-0123-4AB5-A306BB7828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68"/>
          <a:stretch/>
        </p:blipFill>
        <p:spPr>
          <a:xfrm>
            <a:off x="233535" y="1006925"/>
            <a:ext cx="4426095" cy="2363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10" name="Picture 9" descr="A picture containing building, building material, brick, stone&#10;&#10;Description automatically generated">
            <a:extLst>
              <a:ext uri="{FF2B5EF4-FFF2-40B4-BE49-F238E27FC236}">
                <a16:creationId xmlns:a16="http://schemas.microsoft.com/office/drawing/2014/main" id="{FF9DC4EA-8E6B-56D8-E1EC-BB3EE194D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234" y="3324397"/>
            <a:ext cx="4426095" cy="2950730"/>
          </a:xfrm>
          <a:prstGeom prst="rect">
            <a:avLst/>
          </a:prstGeom>
        </p:spPr>
      </p:pic>
      <p:pic>
        <p:nvPicPr>
          <p:cNvPr id="12" name="Picture 11" descr="A picture containing outdoor, mountain, nature, hill&#10;&#10;Description automatically generated">
            <a:extLst>
              <a:ext uri="{FF2B5EF4-FFF2-40B4-BE49-F238E27FC236}">
                <a16:creationId xmlns:a16="http://schemas.microsoft.com/office/drawing/2014/main" id="{93DAA95C-5DA1-BF2B-F1EF-490CED6A4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399" y="1702528"/>
            <a:ext cx="2874835" cy="38331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F02751-4020-B670-63A7-B545E390DA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234" y="1006925"/>
            <a:ext cx="4414231" cy="231747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DAD595A-E0D1-EFB2-61E6-941F8E5190FC}"/>
              </a:ext>
            </a:extLst>
          </p:cNvPr>
          <p:cNvSpPr txBox="1"/>
          <p:nvPr/>
        </p:nvSpPr>
        <p:spPr>
          <a:xfrm>
            <a:off x="3649133" y="3071858"/>
            <a:ext cx="1164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London, UK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F79BBD-B425-4FE9-5DC4-2911356B56CB}"/>
              </a:ext>
            </a:extLst>
          </p:cNvPr>
          <p:cNvSpPr txBox="1"/>
          <p:nvPr/>
        </p:nvSpPr>
        <p:spPr>
          <a:xfrm>
            <a:off x="6380066" y="1702528"/>
            <a:ext cx="1164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Tokyo, Japan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0F0561-5D6F-0343-377F-2A3FC9A0742E}"/>
              </a:ext>
            </a:extLst>
          </p:cNvPr>
          <p:cNvSpPr txBox="1"/>
          <p:nvPr/>
        </p:nvSpPr>
        <p:spPr>
          <a:xfrm>
            <a:off x="7532370" y="3047397"/>
            <a:ext cx="1697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Liverpool, UK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E4DD68-DE7D-3B26-5CBD-C939886A63E6}"/>
              </a:ext>
            </a:extLst>
          </p:cNvPr>
          <p:cNvSpPr txBox="1"/>
          <p:nvPr/>
        </p:nvSpPr>
        <p:spPr>
          <a:xfrm>
            <a:off x="10541000" y="6259328"/>
            <a:ext cx="1697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Barcelona, Spain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E8F4E6-FA29-4CA4-04BF-879039BD68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68" y="3324395"/>
            <a:ext cx="4402367" cy="2932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950EAF-8ADB-EE96-67EC-36A8CDB32BAD}"/>
              </a:ext>
            </a:extLst>
          </p:cNvPr>
          <p:cNvSpPr txBox="1"/>
          <p:nvPr/>
        </p:nvSpPr>
        <p:spPr>
          <a:xfrm>
            <a:off x="4647767" y="6028944"/>
            <a:ext cx="1697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Sao Paulo, Brazil </a:t>
            </a:r>
          </a:p>
        </p:txBody>
      </p:sp>
    </p:spTree>
    <p:extLst>
      <p:ext uri="{BB962C8B-B14F-4D97-AF65-F5344CB8AC3E}">
        <p14:creationId xmlns:p14="http://schemas.microsoft.com/office/powerpoint/2010/main" val="2412512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E2709-F441-1647-D104-CB4B934676EB}"/>
              </a:ext>
            </a:extLst>
          </p:cNvPr>
          <p:cNvSpPr txBox="1"/>
          <p:nvPr/>
        </p:nvSpPr>
        <p:spPr>
          <a:xfrm>
            <a:off x="2753360" y="2613392"/>
            <a:ext cx="6685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Urban Form and Function </a:t>
            </a:r>
          </a:p>
        </p:txBody>
      </p:sp>
    </p:spTree>
    <p:extLst>
      <p:ext uri="{BB962C8B-B14F-4D97-AF65-F5344CB8AC3E}">
        <p14:creationId xmlns:p14="http://schemas.microsoft.com/office/powerpoint/2010/main" val="2718172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D24D91-AAE5-2AAE-757E-5E39D8B3B84E}"/>
              </a:ext>
            </a:extLst>
          </p:cNvPr>
          <p:cNvSpPr txBox="1"/>
          <p:nvPr/>
        </p:nvSpPr>
        <p:spPr>
          <a:xfrm>
            <a:off x="2206869" y="3989878"/>
            <a:ext cx="7462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accent2">
                    <a:lumMod val="7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“The visible shape or configuration of something ...”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E2709-F441-1647-D104-CB4B934676EB}"/>
              </a:ext>
            </a:extLst>
          </p:cNvPr>
          <p:cNvSpPr txBox="1"/>
          <p:nvPr/>
        </p:nvSpPr>
        <p:spPr>
          <a:xfrm>
            <a:off x="2753360" y="2593319"/>
            <a:ext cx="6685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Urban </a:t>
            </a:r>
            <a:r>
              <a:rPr lang="en-GB" sz="3200" b="1" dirty="0">
                <a:solidFill>
                  <a:schemeClr val="accent2">
                    <a:lumMod val="7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Form</a:t>
            </a:r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and Function </a:t>
            </a:r>
          </a:p>
        </p:txBody>
      </p:sp>
    </p:spTree>
    <p:extLst>
      <p:ext uri="{BB962C8B-B14F-4D97-AF65-F5344CB8AC3E}">
        <p14:creationId xmlns:p14="http://schemas.microsoft.com/office/powerpoint/2010/main" val="4150841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E2709-F441-1647-D104-CB4B934676EB}"/>
              </a:ext>
            </a:extLst>
          </p:cNvPr>
          <p:cNvSpPr txBox="1"/>
          <p:nvPr/>
        </p:nvSpPr>
        <p:spPr>
          <a:xfrm>
            <a:off x="2753360" y="2613392"/>
            <a:ext cx="6685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Urban Form and </a:t>
            </a:r>
            <a:r>
              <a:rPr lang="en-GB" sz="3200" b="1" dirty="0">
                <a:solidFill>
                  <a:schemeClr val="accent2">
                    <a:lumMod val="7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Function</a:t>
            </a:r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BF8807-4355-8CD0-9ED6-C80E029FAAAE}"/>
              </a:ext>
            </a:extLst>
          </p:cNvPr>
          <p:cNvSpPr txBox="1"/>
          <p:nvPr/>
        </p:nvSpPr>
        <p:spPr>
          <a:xfrm>
            <a:off x="2584027" y="1197942"/>
            <a:ext cx="6685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accent2">
                    <a:lumMod val="7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“The reason for which something exists...”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C45D68-6278-8323-AE2D-DE7AAD7B0314}"/>
              </a:ext>
            </a:extLst>
          </p:cNvPr>
          <p:cNvSpPr txBox="1"/>
          <p:nvPr/>
        </p:nvSpPr>
        <p:spPr>
          <a:xfrm>
            <a:off x="2206869" y="3989878"/>
            <a:ext cx="7462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“The visible shape or configuration of something ...”</a:t>
            </a:r>
          </a:p>
        </p:txBody>
      </p:sp>
    </p:spTree>
    <p:extLst>
      <p:ext uri="{BB962C8B-B14F-4D97-AF65-F5344CB8AC3E}">
        <p14:creationId xmlns:p14="http://schemas.microsoft.com/office/powerpoint/2010/main" val="1717003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FADBF2-4F09-E57A-5026-9195F01BB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68" y="3369447"/>
            <a:ext cx="4408299" cy="2936496"/>
          </a:xfrm>
          <a:prstGeom prst="rect">
            <a:avLst/>
          </a:prstGeom>
        </p:spPr>
      </p:pic>
      <p:pic>
        <p:nvPicPr>
          <p:cNvPr id="4" name="Picture 3" descr="A picture containing outdoor, city, several&#10;&#10;Description automatically generated">
            <a:extLst>
              <a:ext uri="{FF2B5EF4-FFF2-40B4-BE49-F238E27FC236}">
                <a16:creationId xmlns:a16="http://schemas.microsoft.com/office/drawing/2014/main" id="{3FA6BE67-908F-0123-4AB5-A306BB7828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68"/>
          <a:stretch/>
        </p:blipFill>
        <p:spPr>
          <a:xfrm>
            <a:off x="233535" y="1006925"/>
            <a:ext cx="4426095" cy="2363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10" name="Picture 9" descr="A picture containing building, building material, brick, stone&#10;&#10;Description automatically generated">
            <a:extLst>
              <a:ext uri="{FF2B5EF4-FFF2-40B4-BE49-F238E27FC236}">
                <a16:creationId xmlns:a16="http://schemas.microsoft.com/office/drawing/2014/main" id="{FF9DC4EA-8E6B-56D8-E1EC-BB3EE194DD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234" y="3324397"/>
            <a:ext cx="4426095" cy="2950730"/>
          </a:xfrm>
          <a:prstGeom prst="rect">
            <a:avLst/>
          </a:prstGeom>
        </p:spPr>
      </p:pic>
      <p:pic>
        <p:nvPicPr>
          <p:cNvPr id="12" name="Picture 11" descr="A picture containing outdoor, mountain, nature, hill&#10;&#10;Description automatically generated">
            <a:extLst>
              <a:ext uri="{FF2B5EF4-FFF2-40B4-BE49-F238E27FC236}">
                <a16:creationId xmlns:a16="http://schemas.microsoft.com/office/drawing/2014/main" id="{93DAA95C-5DA1-BF2B-F1EF-490CED6A4B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399" y="1702528"/>
            <a:ext cx="2874835" cy="38331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F02751-4020-B670-63A7-B545E390DA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234" y="1006925"/>
            <a:ext cx="4414231" cy="231747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DAD595A-E0D1-EFB2-61E6-941F8E5190FC}"/>
              </a:ext>
            </a:extLst>
          </p:cNvPr>
          <p:cNvSpPr txBox="1"/>
          <p:nvPr/>
        </p:nvSpPr>
        <p:spPr>
          <a:xfrm>
            <a:off x="3649133" y="3071858"/>
            <a:ext cx="1164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London, UK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F79BBD-B425-4FE9-5DC4-2911356B56CB}"/>
              </a:ext>
            </a:extLst>
          </p:cNvPr>
          <p:cNvSpPr txBox="1"/>
          <p:nvPr/>
        </p:nvSpPr>
        <p:spPr>
          <a:xfrm>
            <a:off x="6380066" y="1702528"/>
            <a:ext cx="1164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Tokyo, Japan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648DF9-9B48-E8F2-4DA3-C5D260ECE95E}"/>
              </a:ext>
            </a:extLst>
          </p:cNvPr>
          <p:cNvSpPr txBox="1"/>
          <p:nvPr/>
        </p:nvSpPr>
        <p:spPr>
          <a:xfrm>
            <a:off x="4647767" y="6028944"/>
            <a:ext cx="1697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Sao Paulo, Brazil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0F0561-5D6F-0343-377F-2A3FC9A0742E}"/>
              </a:ext>
            </a:extLst>
          </p:cNvPr>
          <p:cNvSpPr txBox="1"/>
          <p:nvPr/>
        </p:nvSpPr>
        <p:spPr>
          <a:xfrm>
            <a:off x="7532370" y="3047397"/>
            <a:ext cx="1697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Liverpool, UK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E4DD68-DE7D-3B26-5CBD-C939886A63E6}"/>
              </a:ext>
            </a:extLst>
          </p:cNvPr>
          <p:cNvSpPr txBox="1"/>
          <p:nvPr/>
        </p:nvSpPr>
        <p:spPr>
          <a:xfrm>
            <a:off x="10541000" y="6259328"/>
            <a:ext cx="1697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Barcelona, Spain</a:t>
            </a:r>
          </a:p>
        </p:txBody>
      </p:sp>
    </p:spTree>
    <p:extLst>
      <p:ext uri="{BB962C8B-B14F-4D97-AF65-F5344CB8AC3E}">
        <p14:creationId xmlns:p14="http://schemas.microsoft.com/office/powerpoint/2010/main" val="3855402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2556</Words>
  <Application>Microsoft Office PowerPoint</Application>
  <PresentationFormat>Widescreen</PresentationFormat>
  <Paragraphs>313</Paragraphs>
  <Slides>44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NSimSun</vt:lpstr>
      <vt:lpstr>Arial</vt:lpstr>
      <vt:lpstr>Calibri</vt:lpstr>
      <vt:lpstr>Calibri Light</vt:lpstr>
      <vt:lpstr>Univers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ballantyne</dc:creator>
  <cp:lastModifiedBy>patrick ballantyne</cp:lastModifiedBy>
  <cp:revision>113</cp:revision>
  <dcterms:created xsi:type="dcterms:W3CDTF">2022-08-01T13:29:58Z</dcterms:created>
  <dcterms:modified xsi:type="dcterms:W3CDTF">2022-08-11T13:11:06Z</dcterms:modified>
</cp:coreProperties>
</file>